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0" r:id="rId4"/>
    <p:sldId id="256" r:id="rId5"/>
    <p:sldId id="261" r:id="rId6"/>
    <p:sldId id="264" r:id="rId7"/>
    <p:sldId id="263" r:id="rId8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5E63"/>
    <a:srgbClr val="F9B341"/>
    <a:srgbClr val="CD9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B89C1F-4ECA-4C6B-BF40-10E40D726F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2BCDDE8-7F05-41D6-9236-6C5D648DF5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7613DA4-5E44-4D50-932A-BB2D336BF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E4C6D-A49C-46D2-BC6C-90B66F15C493}" type="datetimeFigureOut">
              <a:rPr lang="es-ES" smtClean="0"/>
              <a:t>22/04/2021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1ACA7F8-E114-4D36-86C5-DA32D068C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2FE36CE-00DC-4396-B39D-D21838721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B8D55-991D-4BC4-BE8A-96D7E9CAC75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226380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F9F076-A9F6-4E91-A04F-4DCF1E991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0C52AB9-4412-4009-957B-07F14C35B8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CB001CC-9C75-41F2-8C2D-E33FD002C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E4C6D-A49C-46D2-BC6C-90B66F15C493}" type="datetimeFigureOut">
              <a:rPr lang="es-ES" smtClean="0"/>
              <a:t>22/04/2021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6D2257A-9515-47BD-BBCA-C7C31F247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F3ABF5D-C211-4D75-B4A0-2C5227E68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B8D55-991D-4BC4-BE8A-96D7E9CAC75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09204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DEE1673-D6FE-45DB-B4B5-E94093C611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62CA82B-87F8-4DF1-98CA-CF479580D1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5352E01-26F1-48E3-84BB-29A7AF88D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E4C6D-A49C-46D2-BC6C-90B66F15C493}" type="datetimeFigureOut">
              <a:rPr lang="es-ES" smtClean="0"/>
              <a:t>22/04/2021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E3F9345-4626-48F9-84D5-669313902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BB83965-E400-4DD1-B98B-8AB714638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B8D55-991D-4BC4-BE8A-96D7E9CAC75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2404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FD3212-70B6-4B18-849A-1D71059A0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0D0B859-B07D-43CA-A813-C7ABBF7F81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C333C1C-ACCD-4BF8-8C94-F17623FD7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E4C6D-A49C-46D2-BC6C-90B66F15C493}" type="datetimeFigureOut">
              <a:rPr lang="es-ES" smtClean="0"/>
              <a:t>22/04/2021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6818479-0536-44BB-AE59-4B9C37EE8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FD34C6B-0244-402B-AEC1-E4C7B5C07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B8D55-991D-4BC4-BE8A-96D7E9CAC75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981228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5D2782-7275-4E60-8EA4-4AD733564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C888C74-5AF5-4E58-978A-91728E2D7D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FB8ED8F-F955-4ED3-B464-7088FFE29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E4C6D-A49C-46D2-BC6C-90B66F15C493}" type="datetimeFigureOut">
              <a:rPr lang="es-ES" smtClean="0"/>
              <a:t>22/04/2021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B40A83E-E763-4C1E-BB6F-B8D35FE59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287B1AB-D02C-4BFB-AC1A-51B30F6E6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B8D55-991D-4BC4-BE8A-96D7E9CAC75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787356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28573C-26AF-4F19-987D-B95BED831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50D63F5-8838-4F54-830B-3EE710B145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6869148-9A1D-47B1-A61C-72E55B1623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918AE24-92AD-48DF-8D16-DEAFC613A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E4C6D-A49C-46D2-BC6C-90B66F15C493}" type="datetimeFigureOut">
              <a:rPr lang="es-ES" smtClean="0"/>
              <a:t>22/04/2021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C14DF07-75C4-4ACE-83E6-442C31D80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1A9A747-4322-4B38-B80E-E44A06282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B8D55-991D-4BC4-BE8A-96D7E9CAC75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45753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617988-223B-47B2-AA21-082733B84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7EF405A-3662-4D6B-AB9C-432B0C0727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AC4C36E-625B-40F4-AF8B-20D9138A89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97CE3417-68DF-442C-9216-89D6E14EE6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60247E3-89E5-488A-B8F4-35FF47A305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A9C1027-0A80-4049-A102-B256372A6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E4C6D-A49C-46D2-BC6C-90B66F15C493}" type="datetimeFigureOut">
              <a:rPr lang="es-ES" smtClean="0"/>
              <a:t>22/04/2021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93F5303-031C-487C-BC1B-1BB8DC65C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D0BCA75-2A9A-4CB9-BF15-FDD068EE1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B8D55-991D-4BC4-BE8A-96D7E9CAC75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898039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FB1622-50B6-40AB-8C7B-A2D582191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F0E7B33-4B08-4C82-AC63-80A280CDA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E4C6D-A49C-46D2-BC6C-90B66F15C493}" type="datetimeFigureOut">
              <a:rPr lang="es-ES" smtClean="0"/>
              <a:t>22/04/2021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78BF6F7-E075-4A1F-8F2B-7F710CEDD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5BB9172-D62F-4FFA-A756-DFCBF601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B8D55-991D-4BC4-BE8A-96D7E9CAC75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35587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BAA03EA-E402-4628-9B84-325D9F87C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E4C6D-A49C-46D2-BC6C-90B66F15C493}" type="datetimeFigureOut">
              <a:rPr lang="es-ES" smtClean="0"/>
              <a:t>22/04/2021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CC72DE1-AE87-490D-B63C-7D24E62E9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683A7FF-D0BA-4130-A4B4-56B951B7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B8D55-991D-4BC4-BE8A-96D7E9CAC75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18824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F135C0-ADE8-4B57-8AB6-888215093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9858FA3-6A7B-4E7A-AB50-96CCD897D6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2C8272B-C3FD-4CEA-8351-2F0BF1FFB0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8F83648-BE7C-4FBC-BA4F-B53F2DAAA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E4C6D-A49C-46D2-BC6C-90B66F15C493}" type="datetimeFigureOut">
              <a:rPr lang="es-ES" smtClean="0"/>
              <a:t>22/04/2021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65597CC-DA13-4DCB-83FA-458BCB46F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A338EDE-DB98-4148-B2AD-35E4F4E06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B8D55-991D-4BC4-BE8A-96D7E9CAC75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9051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189009-A771-416D-BD1C-47C293DB3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E0BA17F-65F2-4E78-B822-D5DD98F6A5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EBDFB3C-7BA6-4C68-AB98-9B9E127852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FCBC485-7A77-4B1A-9AF8-0DACA674F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E4C6D-A49C-46D2-BC6C-90B66F15C493}" type="datetimeFigureOut">
              <a:rPr lang="es-ES" smtClean="0"/>
              <a:t>22/04/2021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2B0C9B8-6456-4499-8A7B-6562A804B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DDBA232-4FD3-4EDD-89B8-06808FD85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B8D55-991D-4BC4-BE8A-96D7E9CAC75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59378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95ABBAF-FEF3-4718-8C5E-DF3870D29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2E58877-524E-45A7-945B-CD06AFF4BF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AA9423E-5FA7-4C71-9CC0-031B3EDBCB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1E4C6D-A49C-46D2-BC6C-90B66F15C493}" type="datetimeFigureOut">
              <a:rPr lang="es-ES" smtClean="0"/>
              <a:t>22/04/2021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D8E5F1B-4F9C-4329-88C1-483DD125F4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EEC1139-B31D-4908-8137-6FCDBB53E0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B8D55-991D-4BC4-BE8A-96D7E9CAC75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01966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g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378B77F9-64AF-4416-96B1-019A12AF8A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56" r="1" b="20426"/>
          <a:stretch/>
        </p:blipFill>
        <p:spPr>
          <a:xfrm>
            <a:off x="6833972" y="3588289"/>
            <a:ext cx="3678227" cy="215614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D766480-5284-468D-A4CE-DD9F254C0C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605" r="1" b="1"/>
          <a:stretch/>
        </p:blipFill>
        <p:spPr>
          <a:xfrm>
            <a:off x="643467" y="-5"/>
            <a:ext cx="6082711" cy="3920044"/>
          </a:xfrm>
          <a:custGeom>
            <a:avLst/>
            <a:gdLst/>
            <a:ahLst/>
            <a:cxnLst/>
            <a:rect l="l" t="t" r="r" b="b"/>
            <a:pathLst>
              <a:path w="6082711" h="3920044">
                <a:moveTo>
                  <a:pt x="0" y="0"/>
                </a:moveTo>
                <a:lnTo>
                  <a:pt x="6082711" y="0"/>
                </a:lnTo>
                <a:lnTo>
                  <a:pt x="6082711" y="3103225"/>
                </a:lnTo>
                <a:lnTo>
                  <a:pt x="4614930" y="3103225"/>
                </a:lnTo>
                <a:lnTo>
                  <a:pt x="4614930" y="3920044"/>
                </a:lnTo>
                <a:lnTo>
                  <a:pt x="0" y="3920044"/>
                </a:lnTo>
                <a:close/>
              </a:path>
            </a:pathLst>
          </a:cu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E97C36FC-DEAA-4DCA-B0AB-7F9357FA4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7045" y="643467"/>
            <a:ext cx="4661488" cy="2460741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78C38CD-A630-49FF-8417-6792A2B13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8" y="4080063"/>
            <a:ext cx="4614930" cy="2156145"/>
          </a:xfrm>
          <a:prstGeom prst="rect">
            <a:avLst/>
          </a:prstGeom>
          <a:solidFill>
            <a:schemeClr val="tx1">
              <a:lumMod val="50000"/>
              <a:lumOff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7DB582E-C130-4456-B38E-2C7E620A9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614" y="-224892"/>
            <a:ext cx="3120243" cy="4369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657D6C54-A06F-4481-AE5E-8C31113FE2FD}"/>
              </a:ext>
            </a:extLst>
          </p:cNvPr>
          <p:cNvSpPr txBox="1"/>
          <p:nvPr/>
        </p:nvSpPr>
        <p:spPr>
          <a:xfrm>
            <a:off x="6805691" y="5319509"/>
            <a:ext cx="3847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>
                <a:solidFill>
                  <a:srgbClr val="CD9D31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LEATHER </a:t>
            </a:r>
          </a:p>
          <a:p>
            <a:pPr algn="ctr"/>
            <a:r>
              <a:rPr lang="es-ES" sz="2800" b="1" dirty="0">
                <a:solidFill>
                  <a:srgbClr val="CD9D31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C A R E</a:t>
            </a:r>
          </a:p>
        </p:txBody>
      </p:sp>
    </p:spTree>
    <p:extLst>
      <p:ext uri="{BB962C8B-B14F-4D97-AF65-F5344CB8AC3E}">
        <p14:creationId xmlns:p14="http://schemas.microsoft.com/office/powerpoint/2010/main" val="34568678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50E4C519-FBE9-4ABE-A8F9-C2CBE32693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2C32F47-AD65-4F0B-A208-61006B683F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51" r="5134" b="1"/>
          <a:stretch/>
        </p:blipFill>
        <p:spPr>
          <a:xfrm>
            <a:off x="3245637" y="-1"/>
            <a:ext cx="8946363" cy="6858000"/>
          </a:xfrm>
          <a:custGeom>
            <a:avLst/>
            <a:gdLst/>
            <a:ahLst/>
            <a:cxnLst/>
            <a:rect l="l" t="t" r="r" b="b"/>
            <a:pathLst>
              <a:path w="8946363" h="6858000">
                <a:moveTo>
                  <a:pt x="0" y="0"/>
                </a:moveTo>
                <a:lnTo>
                  <a:pt x="8946363" y="0"/>
                </a:lnTo>
                <a:lnTo>
                  <a:pt x="8946363" y="6858000"/>
                </a:lnTo>
                <a:lnTo>
                  <a:pt x="1" y="6858000"/>
                </a:lnTo>
                <a:lnTo>
                  <a:pt x="60040" y="6788731"/>
                </a:lnTo>
                <a:cubicBezTo>
                  <a:pt x="770566" y="5928901"/>
                  <a:pt x="1210035" y="4741057"/>
                  <a:pt x="1210035" y="3429001"/>
                </a:cubicBezTo>
                <a:cubicBezTo>
                  <a:pt x="1210035" y="2116945"/>
                  <a:pt x="770566" y="929101"/>
                  <a:pt x="60040" y="69272"/>
                </a:cubicBezTo>
                <a:close/>
              </a:path>
            </a:pathLst>
          </a:custGeom>
        </p:spPr>
      </p:pic>
      <p:sp useBgFill="1">
        <p:nvSpPr>
          <p:cNvPr id="137" name="Freeform: Shape 136">
            <a:extLst>
              <a:ext uri="{FF2B5EF4-FFF2-40B4-BE49-F238E27FC236}">
                <a16:creationId xmlns:a16="http://schemas.microsoft.com/office/drawing/2014/main" id="{80EC29FB-299E-49F3-8C7B-01199632A3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4455672" cy="6858000"/>
          </a:xfrm>
          <a:custGeom>
            <a:avLst/>
            <a:gdLst>
              <a:gd name="connsiteX0" fmla="*/ 0 w 4455672"/>
              <a:gd name="connsiteY0" fmla="*/ 0 h 6858000"/>
              <a:gd name="connsiteX1" fmla="*/ 3245636 w 4455672"/>
              <a:gd name="connsiteY1" fmla="*/ 0 h 6858000"/>
              <a:gd name="connsiteX2" fmla="*/ 3305677 w 4455672"/>
              <a:gd name="connsiteY2" fmla="*/ 69272 h 6858000"/>
              <a:gd name="connsiteX3" fmla="*/ 4455672 w 4455672"/>
              <a:gd name="connsiteY3" fmla="*/ 3429001 h 6858000"/>
              <a:gd name="connsiteX4" fmla="*/ 3305677 w 4455672"/>
              <a:gd name="connsiteY4" fmla="*/ 6788731 h 6858000"/>
              <a:gd name="connsiteX5" fmla="*/ 3245638 w 4455672"/>
              <a:gd name="connsiteY5" fmla="*/ 6858000 h 6858000"/>
              <a:gd name="connsiteX6" fmla="*/ 0 w 445567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2" h="6858000">
                <a:moveTo>
                  <a:pt x="0" y="0"/>
                </a:moveTo>
                <a:lnTo>
                  <a:pt x="3245636" y="0"/>
                </a:lnTo>
                <a:lnTo>
                  <a:pt x="3305677" y="69272"/>
                </a:lnTo>
                <a:cubicBezTo>
                  <a:pt x="4016203" y="929101"/>
                  <a:pt x="4455672" y="2116945"/>
                  <a:pt x="4455672" y="3429001"/>
                </a:cubicBezTo>
                <a:cubicBezTo>
                  <a:pt x="4455672" y="4741057"/>
                  <a:pt x="4016203" y="5928901"/>
                  <a:pt x="3305677" y="6788731"/>
                </a:cubicBezTo>
                <a:lnTo>
                  <a:pt x="3245638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9" name="Freeform: Shape 138">
            <a:extLst>
              <a:ext uri="{FF2B5EF4-FFF2-40B4-BE49-F238E27FC236}">
                <a16:creationId xmlns:a16="http://schemas.microsoft.com/office/drawing/2014/main" id="{C29A2522-B27A-45C5-897B-79A1407D1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8" cy="6858000"/>
          </a:xfrm>
          <a:custGeom>
            <a:avLst/>
            <a:gdLst>
              <a:gd name="connsiteX0" fmla="*/ 0 w 4446528"/>
              <a:gd name="connsiteY0" fmla="*/ 0 h 6858000"/>
              <a:gd name="connsiteX1" fmla="*/ 3236492 w 4446528"/>
              <a:gd name="connsiteY1" fmla="*/ 0 h 6858000"/>
              <a:gd name="connsiteX2" fmla="*/ 3296533 w 4446528"/>
              <a:gd name="connsiteY2" fmla="*/ 69272 h 6858000"/>
              <a:gd name="connsiteX3" fmla="*/ 4446528 w 4446528"/>
              <a:gd name="connsiteY3" fmla="*/ 3429001 h 6858000"/>
              <a:gd name="connsiteX4" fmla="*/ 3296533 w 4446528"/>
              <a:gd name="connsiteY4" fmla="*/ 6788731 h 6858000"/>
              <a:gd name="connsiteX5" fmla="*/ 3236494 w 4446528"/>
              <a:gd name="connsiteY5" fmla="*/ 6858000 h 6858000"/>
              <a:gd name="connsiteX6" fmla="*/ 0 w 4446528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8" h="6858000">
                <a:moveTo>
                  <a:pt x="0" y="0"/>
                </a:moveTo>
                <a:lnTo>
                  <a:pt x="3236492" y="0"/>
                </a:lnTo>
                <a:lnTo>
                  <a:pt x="3296533" y="69272"/>
                </a:lnTo>
                <a:cubicBezTo>
                  <a:pt x="4007059" y="929101"/>
                  <a:pt x="4446528" y="2116945"/>
                  <a:pt x="4446528" y="3429001"/>
                </a:cubicBezTo>
                <a:cubicBezTo>
                  <a:pt x="4446528" y="4741057"/>
                  <a:pt x="4007059" y="5928901"/>
                  <a:pt x="3296533" y="6788731"/>
                </a:cubicBezTo>
                <a:lnTo>
                  <a:pt x="323649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0006A02-8CD6-4E33-8F90-45AB06C81492}"/>
              </a:ext>
            </a:extLst>
          </p:cNvPr>
          <p:cNvSpPr txBox="1"/>
          <p:nvPr/>
        </p:nvSpPr>
        <p:spPr>
          <a:xfrm>
            <a:off x="359317" y="948182"/>
            <a:ext cx="3438144" cy="12390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800" b="1" dirty="0">
              <a:latin typeface="+mj-lt"/>
              <a:ea typeface="+mj-ea"/>
              <a:cs typeface="+mj-cs"/>
            </a:endParaRP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98E79BE4-34FE-485A-98A5-92CE8F7C4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20961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4181" y="2443480"/>
            <a:ext cx="33832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C2C789C-5F1F-4456-9FC9-A98534765347}"/>
              </a:ext>
            </a:extLst>
          </p:cNvPr>
          <p:cNvSpPr txBox="1"/>
          <p:nvPr/>
        </p:nvSpPr>
        <p:spPr>
          <a:xfrm>
            <a:off x="371094" y="2718054"/>
            <a:ext cx="3724656" cy="3207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 b="1" dirty="0"/>
              <a:t>Leather</a:t>
            </a:r>
            <a:r>
              <a:rPr lang="en-US" sz="1700" dirty="0"/>
              <a:t> is </a:t>
            </a:r>
            <a:r>
              <a:rPr lang="en-US" sz="1700" b="0" i="0" u="none" strike="noStrike" baseline="0" dirty="0"/>
              <a:t>the oldest material used by man valued for its comfort and protection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7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 b="1" dirty="0"/>
              <a:t>CORIUM+® SMART LEATHER </a:t>
            </a:r>
            <a:r>
              <a:rPr lang="en-US" sz="1700" dirty="0"/>
              <a:t>adds functionality with</a:t>
            </a:r>
            <a:r>
              <a:rPr lang="en-US" sz="1700" b="0" i="0" u="none" strike="noStrike" baseline="0" dirty="0"/>
              <a:t> the latest processing and lamination technology to offer the ultimate smart leather solution for year-round</a:t>
            </a:r>
            <a:r>
              <a:rPr lang="en-US" sz="1700" dirty="0"/>
              <a:t> use.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9C8DE2E-6E48-4406-84B7-11A344619A5A}"/>
              </a:ext>
            </a:extLst>
          </p:cNvPr>
          <p:cNvSpPr txBox="1"/>
          <p:nvPr/>
        </p:nvSpPr>
        <p:spPr>
          <a:xfrm>
            <a:off x="359317" y="1374486"/>
            <a:ext cx="36280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ES" sz="2400" b="1" dirty="0">
                <a:solidFill>
                  <a:srgbClr val="2A5E63"/>
                </a:solidFill>
              </a:rPr>
              <a:t>WHAT IS CORIUM+® SMART LEATHER?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F26D159-96DB-49A8-948F-95A09AF1B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9273" y="309424"/>
            <a:ext cx="1555077" cy="500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B8E600CD-E8E2-48CB-B7B9-E88D80A90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840" y="2336921"/>
            <a:ext cx="2033241" cy="1162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8F4A49B9-73E3-46ED-B875-5B238A8794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6997" y="2814412"/>
            <a:ext cx="1930674" cy="122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1D450921-8BBA-4F90-9C90-AEA6B51CD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587" y="2282021"/>
            <a:ext cx="1843947" cy="130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57364BD1-B8B5-4871-89A1-4DC50A664338}"/>
              </a:ext>
            </a:extLst>
          </p:cNvPr>
          <p:cNvSpPr txBox="1"/>
          <p:nvPr/>
        </p:nvSpPr>
        <p:spPr>
          <a:xfrm>
            <a:off x="5022491" y="3543689"/>
            <a:ext cx="23292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0" i="0" u="none" strike="noStrike" baseline="0" dirty="0">
                <a:solidFill>
                  <a:schemeClr val="bg1"/>
                </a:solidFill>
                <a:latin typeface="Geometria"/>
              </a:rPr>
              <a:t>CORIUM+® </a:t>
            </a:r>
            <a:r>
              <a:rPr lang="es-ES" sz="1400" b="0" i="0" u="none" strike="noStrike" baseline="0" dirty="0">
                <a:solidFill>
                  <a:schemeClr val="bg1"/>
                </a:solidFill>
                <a:latin typeface="Geometria-SC700"/>
              </a:rPr>
              <a:t>SMART LEATHER</a:t>
            </a:r>
          </a:p>
          <a:p>
            <a:pPr algn="ctr"/>
            <a:r>
              <a:rPr lang="en-US" sz="1400" b="0" i="0" u="none" strike="noStrike" baseline="0" dirty="0">
                <a:solidFill>
                  <a:schemeClr val="bg1"/>
                </a:solidFill>
                <a:latin typeface="Geometria"/>
              </a:rPr>
              <a:t>garments are fully seam sealed </a:t>
            </a:r>
            <a:r>
              <a:rPr lang="es-ES" sz="1400" b="0" i="0" u="none" strike="noStrike" baseline="0" dirty="0">
                <a:solidFill>
                  <a:schemeClr val="bg1"/>
                </a:solidFill>
                <a:latin typeface="Geometria"/>
              </a:rPr>
              <a:t>and constructed to be</a:t>
            </a:r>
          </a:p>
          <a:p>
            <a:pPr algn="ctr"/>
            <a:r>
              <a:rPr lang="es-ES" sz="1400" b="0" i="0" u="none" strike="noStrike" baseline="0" dirty="0">
                <a:solidFill>
                  <a:schemeClr val="bg1"/>
                </a:solidFill>
                <a:latin typeface="Geometria"/>
              </a:rPr>
              <a:t>100% waterproof.</a:t>
            </a:r>
            <a:endParaRPr lang="es-ES" sz="1400" dirty="0">
              <a:solidFill>
                <a:schemeClr val="bg1"/>
              </a:solidFill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35055777-F27D-438E-856F-B28C3540EAFD}"/>
              </a:ext>
            </a:extLst>
          </p:cNvPr>
          <p:cNvSpPr txBox="1"/>
          <p:nvPr/>
        </p:nvSpPr>
        <p:spPr>
          <a:xfrm>
            <a:off x="7407729" y="4043587"/>
            <a:ext cx="232920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1400" b="0" i="0" u="none" strike="noStrike" baseline="0">
                <a:solidFill>
                  <a:schemeClr val="bg1"/>
                </a:solidFill>
                <a:latin typeface="Geometria"/>
              </a:defRPr>
            </a:lvl1pPr>
          </a:lstStyle>
          <a:p>
            <a:r>
              <a:rPr lang="en-US" dirty="0"/>
              <a:t>CORIUM+® SMART LEATHER is engineered to allow water vapour to pass from the inside to the outside of the garment but at the same time prevent rain entering </a:t>
            </a:r>
            <a:r>
              <a:rPr lang="es-ES" dirty="0"/>
              <a:t>from the outside.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8953BE6F-54FF-4EC5-AB50-2A23E61A9625}"/>
              </a:ext>
            </a:extLst>
          </p:cNvPr>
          <p:cNvSpPr txBox="1"/>
          <p:nvPr/>
        </p:nvSpPr>
        <p:spPr>
          <a:xfrm>
            <a:off x="9713661" y="3585076"/>
            <a:ext cx="23292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1400" b="0" i="0" u="none" strike="noStrike" baseline="0">
                <a:solidFill>
                  <a:schemeClr val="bg1"/>
                </a:solidFill>
                <a:latin typeface="Geometria"/>
              </a:defRPr>
            </a:lvl1pPr>
          </a:lstStyle>
          <a:p>
            <a:r>
              <a:rPr lang="en-US" dirty="0"/>
              <a:t>CORIUM+® SMART LEATHER is </a:t>
            </a:r>
            <a:r>
              <a:rPr lang="es-ES" dirty="0"/>
              <a:t>100% windproof, preventing the wearer from wind chill thanks to its laminated membrane structure.</a:t>
            </a:r>
          </a:p>
        </p:txBody>
      </p:sp>
    </p:spTree>
    <p:extLst>
      <p:ext uri="{BB962C8B-B14F-4D97-AF65-F5344CB8AC3E}">
        <p14:creationId xmlns:p14="http://schemas.microsoft.com/office/powerpoint/2010/main" val="1810661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8" grpId="0"/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2" name="Rectangle 134">
            <a:extLst>
              <a:ext uri="{FF2B5EF4-FFF2-40B4-BE49-F238E27FC236}">
                <a16:creationId xmlns:a16="http://schemas.microsoft.com/office/drawing/2014/main" id="{560AFAAC-EA6C-45A9-9E03-C9C9F0193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F80439D-E5FB-453C-8E66-1187DAFEC6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" r="1375"/>
          <a:stretch/>
        </p:blipFill>
        <p:spPr bwMode="auto">
          <a:xfrm>
            <a:off x="4883022" y="10"/>
            <a:ext cx="7308978" cy="6857990"/>
          </a:xfrm>
          <a:custGeom>
            <a:avLst/>
            <a:gdLst/>
            <a:ahLst/>
            <a:cxnLst/>
            <a:rect l="l" t="t" r="r" b="b"/>
            <a:pathLst>
              <a:path w="7308978" h="6858000">
                <a:moveTo>
                  <a:pt x="0" y="0"/>
                </a:moveTo>
                <a:lnTo>
                  <a:pt x="7308978" y="0"/>
                </a:lnTo>
                <a:lnTo>
                  <a:pt x="7308978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8" y="4741056"/>
                  <a:pt x="1212978" y="3429000"/>
                </a:cubicBezTo>
                <a:cubicBezTo>
                  <a:pt x="1212978" y="2116944"/>
                  <a:pt x="773509" y="929100"/>
                  <a:pt x="62983" y="692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2053" name="Freeform: Shape 136">
            <a:extLst>
              <a:ext uri="{FF2B5EF4-FFF2-40B4-BE49-F238E27FC236}">
                <a16:creationId xmlns:a16="http://schemas.microsoft.com/office/drawing/2014/main" id="{83549E37-C86B-4401-90BD-D8BF83859F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3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3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3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3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054" name="Freeform: Shape 138">
            <a:extLst>
              <a:ext uri="{FF2B5EF4-FFF2-40B4-BE49-F238E27FC236}">
                <a16:creationId xmlns:a16="http://schemas.microsoft.com/office/drawing/2014/main" id="{8A17784E-76D8-4521-A77D-0D2EBB9230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86857" cy="6858000"/>
          </a:xfrm>
          <a:custGeom>
            <a:avLst/>
            <a:gdLst>
              <a:gd name="connsiteX0" fmla="*/ 0 w 6086857"/>
              <a:gd name="connsiteY0" fmla="*/ 0 h 6858000"/>
              <a:gd name="connsiteX1" fmla="*/ 4873879 w 6086857"/>
              <a:gd name="connsiteY1" fmla="*/ 0 h 6858000"/>
              <a:gd name="connsiteX2" fmla="*/ 4936862 w 6086857"/>
              <a:gd name="connsiteY2" fmla="*/ 69271 h 6858000"/>
              <a:gd name="connsiteX3" fmla="*/ 6086857 w 6086857"/>
              <a:gd name="connsiteY3" fmla="*/ 3429000 h 6858000"/>
              <a:gd name="connsiteX4" fmla="*/ 4936862 w 6086857"/>
              <a:gd name="connsiteY4" fmla="*/ 6788730 h 6858000"/>
              <a:gd name="connsiteX5" fmla="*/ 4873879 w 6086857"/>
              <a:gd name="connsiteY5" fmla="*/ 6858000 h 6858000"/>
              <a:gd name="connsiteX6" fmla="*/ 0 w 608685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6857" h="6858000">
                <a:moveTo>
                  <a:pt x="0" y="0"/>
                </a:moveTo>
                <a:lnTo>
                  <a:pt x="4873879" y="0"/>
                </a:lnTo>
                <a:lnTo>
                  <a:pt x="4936862" y="69271"/>
                </a:lnTo>
                <a:cubicBezTo>
                  <a:pt x="5647388" y="929100"/>
                  <a:pt x="6086857" y="2116944"/>
                  <a:pt x="6086857" y="3429000"/>
                </a:cubicBezTo>
                <a:cubicBezTo>
                  <a:pt x="6086857" y="4741056"/>
                  <a:pt x="5647388" y="5928900"/>
                  <a:pt x="4936862" y="6788730"/>
                </a:cubicBezTo>
                <a:lnTo>
                  <a:pt x="487387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CDFC973-6C12-4C45-80D9-DBDD6A071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903" y="856488"/>
            <a:ext cx="5626401" cy="1243584"/>
          </a:xfrm>
        </p:spPr>
        <p:txBody>
          <a:bodyPr anchor="ctr">
            <a:normAutofit/>
          </a:bodyPr>
          <a:lstStyle/>
          <a:p>
            <a:r>
              <a:rPr lang="es-ES" sz="2800" b="1" dirty="0">
                <a:solidFill>
                  <a:srgbClr val="2A5E63"/>
                </a:solidFill>
                <a:latin typeface="+mn-lt"/>
              </a:rPr>
              <a:t>Dynamic Comfort Performance</a:t>
            </a:r>
          </a:p>
        </p:txBody>
      </p:sp>
      <p:sp>
        <p:nvSpPr>
          <p:cNvPr id="2055" name="Rectangle 140">
            <a:extLst>
              <a:ext uri="{FF2B5EF4-FFF2-40B4-BE49-F238E27FC236}">
                <a16:creationId xmlns:a16="http://schemas.microsoft.com/office/drawing/2014/main" id="{C0036C6B-F09C-4EAB-AE02-8D056EE748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24325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FC8D5885-2804-4D3C-BE31-902E4D32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769" y="2195336"/>
            <a:ext cx="49834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2950931-7FF9-4D90-8D86-5F170E15CC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0492" y="3047210"/>
            <a:ext cx="4695841" cy="609243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s-ES" sz="1400" i="0" u="none" strike="noStrike" baseline="0" dirty="0"/>
              <a:t>Perspiration and sweat are transported outside the garment</a:t>
            </a:r>
          </a:p>
        </p:txBody>
      </p:sp>
      <p:pic>
        <p:nvPicPr>
          <p:cNvPr id="7" name="Imagen 6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CA9601C0-9F60-4417-9991-789DD40BF2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49" b="29187"/>
          <a:stretch/>
        </p:blipFill>
        <p:spPr>
          <a:xfrm>
            <a:off x="10372724" y="109158"/>
            <a:ext cx="1209675" cy="496744"/>
          </a:xfrm>
          <a:prstGeom prst="rect">
            <a:avLst/>
          </a:prstGeom>
        </p:spPr>
      </p:pic>
      <p:sp>
        <p:nvSpPr>
          <p:cNvPr id="27" name="Marcador de contenido 2">
            <a:extLst>
              <a:ext uri="{FF2B5EF4-FFF2-40B4-BE49-F238E27FC236}">
                <a16:creationId xmlns:a16="http://schemas.microsoft.com/office/drawing/2014/main" id="{30609FE8-C699-497B-A43D-AF165C260DBD}"/>
              </a:ext>
            </a:extLst>
          </p:cNvPr>
          <p:cNvSpPr txBox="1">
            <a:spLocks/>
          </p:cNvSpPr>
          <p:nvPr/>
        </p:nvSpPr>
        <p:spPr>
          <a:xfrm>
            <a:off x="900582" y="3524232"/>
            <a:ext cx="4695841" cy="6092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1400" dirty="0"/>
              <a:t>100% durably waterproof to withstand the most extreme weather</a:t>
            </a:r>
          </a:p>
        </p:txBody>
      </p:sp>
      <p:sp>
        <p:nvSpPr>
          <p:cNvPr id="28" name="Marcador de contenido 2">
            <a:extLst>
              <a:ext uri="{FF2B5EF4-FFF2-40B4-BE49-F238E27FC236}">
                <a16:creationId xmlns:a16="http://schemas.microsoft.com/office/drawing/2014/main" id="{E3497B19-BC42-4E3C-AE55-E1E402FCA9E2}"/>
              </a:ext>
            </a:extLst>
          </p:cNvPr>
          <p:cNvSpPr txBox="1">
            <a:spLocks/>
          </p:cNvSpPr>
          <p:nvPr/>
        </p:nvSpPr>
        <p:spPr>
          <a:xfrm>
            <a:off x="890491" y="4192204"/>
            <a:ext cx="4695841" cy="101011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s-ES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s-ES" dirty="0"/>
              <a:t>Functionalised leather allows breathability, minimized water pickup and wicking and other heightened functionalities.</a:t>
            </a:r>
          </a:p>
          <a:p>
            <a:r>
              <a:rPr lang="es-ES" dirty="0"/>
              <a:t>· Minimal wicking (&lt;1cm/h)</a:t>
            </a:r>
          </a:p>
          <a:p>
            <a:r>
              <a:rPr lang="es-ES" dirty="0"/>
              <a:t>· Minimal water (&lt;10%)</a:t>
            </a:r>
          </a:p>
        </p:txBody>
      </p:sp>
      <p:sp>
        <p:nvSpPr>
          <p:cNvPr id="29" name="Marcador de contenido 2">
            <a:extLst>
              <a:ext uri="{FF2B5EF4-FFF2-40B4-BE49-F238E27FC236}">
                <a16:creationId xmlns:a16="http://schemas.microsoft.com/office/drawing/2014/main" id="{ED681FA4-5ACF-4D03-85DA-39F8DE7BFE1E}"/>
              </a:ext>
            </a:extLst>
          </p:cNvPr>
          <p:cNvSpPr txBox="1">
            <a:spLocks/>
          </p:cNvSpPr>
          <p:nvPr/>
        </p:nvSpPr>
        <p:spPr>
          <a:xfrm>
            <a:off x="973083" y="5532065"/>
            <a:ext cx="4695841" cy="6092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1400" dirty="0"/>
              <a:t>Reinforcement backing layers provides enhanced comfort and protects the membrane</a:t>
            </a:r>
          </a:p>
        </p:txBody>
      </p:sp>
      <p:sp>
        <p:nvSpPr>
          <p:cNvPr id="30" name="Marcador de contenido 2">
            <a:extLst>
              <a:ext uri="{FF2B5EF4-FFF2-40B4-BE49-F238E27FC236}">
                <a16:creationId xmlns:a16="http://schemas.microsoft.com/office/drawing/2014/main" id="{C2D810F9-BD79-42EF-AFDF-67CCDD4D3038}"/>
              </a:ext>
            </a:extLst>
          </p:cNvPr>
          <p:cNvSpPr txBox="1">
            <a:spLocks/>
          </p:cNvSpPr>
          <p:nvPr/>
        </p:nvSpPr>
        <p:spPr>
          <a:xfrm>
            <a:off x="973082" y="6166436"/>
            <a:ext cx="4695841" cy="6092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1400" dirty="0"/>
              <a:t>Waterproof breathable PU membrane</a:t>
            </a:r>
          </a:p>
        </p:txBody>
      </p:sp>
      <p:sp>
        <p:nvSpPr>
          <p:cNvPr id="31" name="Marcador de contenido 2">
            <a:extLst>
              <a:ext uri="{FF2B5EF4-FFF2-40B4-BE49-F238E27FC236}">
                <a16:creationId xmlns:a16="http://schemas.microsoft.com/office/drawing/2014/main" id="{67EE5065-261C-4893-8E9F-28CBB3EE5483}"/>
              </a:ext>
            </a:extLst>
          </p:cNvPr>
          <p:cNvSpPr txBox="1">
            <a:spLocks/>
          </p:cNvSpPr>
          <p:nvPr/>
        </p:nvSpPr>
        <p:spPr>
          <a:xfrm>
            <a:off x="374903" y="2361121"/>
            <a:ext cx="5221520" cy="60924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1600" b="1" dirty="0"/>
              <a:t>CORIUM+® SMART LEATHER responds to the changing comfort needs with a waterproof breathable textile laminate</a:t>
            </a:r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2D0F39F6-FCD4-456D-83BF-E8D0EA598BCB}"/>
              </a:ext>
            </a:extLst>
          </p:cNvPr>
          <p:cNvGrpSpPr/>
          <p:nvPr/>
        </p:nvGrpSpPr>
        <p:grpSpPr>
          <a:xfrm>
            <a:off x="287384" y="2875388"/>
            <a:ext cx="603108" cy="3899548"/>
            <a:chOff x="287384" y="2875388"/>
            <a:chExt cx="603108" cy="3899548"/>
          </a:xfrm>
        </p:grpSpPr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2ED452FB-5ECE-47AC-B102-7CE75CE47B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384" y="2875388"/>
              <a:ext cx="603108" cy="38995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B006F617-F7B5-4676-9E2C-CADBD4BBD4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8213" y="3041661"/>
              <a:ext cx="85725" cy="76200"/>
            </a:xfrm>
            <a:prstGeom prst="rect">
              <a:avLst/>
            </a:prstGeom>
          </p:spPr>
        </p:pic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16E7D0ED-9E2B-489C-B143-79F9F214E2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0630" y="3023905"/>
              <a:ext cx="85725" cy="76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301216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A2E7C1E-2B5A-4BBA-AE51-1CD8C1930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43DF76B1-5174-4FAF-9D19-FFEE98426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552069 w 10515600"/>
              <a:gd name="connsiteY1" fmla="*/ 0 h 5416094"/>
              <a:gd name="connsiteX2" fmla="*/ 893826 w 10515600"/>
              <a:gd name="connsiteY2" fmla="*/ 0 h 5416094"/>
              <a:gd name="connsiteX3" fmla="*/ 1761363 w 10515600"/>
              <a:gd name="connsiteY3" fmla="*/ 0 h 5416094"/>
              <a:gd name="connsiteX4" fmla="*/ 2313432 w 10515600"/>
              <a:gd name="connsiteY4" fmla="*/ 0 h 5416094"/>
              <a:gd name="connsiteX5" fmla="*/ 2865501 w 10515600"/>
              <a:gd name="connsiteY5" fmla="*/ 0 h 5416094"/>
              <a:gd name="connsiteX6" fmla="*/ 3733038 w 10515600"/>
              <a:gd name="connsiteY6" fmla="*/ 0 h 5416094"/>
              <a:gd name="connsiteX7" fmla="*/ 4179951 w 10515600"/>
              <a:gd name="connsiteY7" fmla="*/ 0 h 5416094"/>
              <a:gd name="connsiteX8" fmla="*/ 5047488 w 10515600"/>
              <a:gd name="connsiteY8" fmla="*/ 0 h 5416094"/>
              <a:gd name="connsiteX9" fmla="*/ 5915025 w 10515600"/>
              <a:gd name="connsiteY9" fmla="*/ 0 h 5416094"/>
              <a:gd name="connsiteX10" fmla="*/ 6572250 w 10515600"/>
              <a:gd name="connsiteY10" fmla="*/ 0 h 5416094"/>
              <a:gd name="connsiteX11" fmla="*/ 7439787 w 10515600"/>
              <a:gd name="connsiteY11" fmla="*/ 0 h 5416094"/>
              <a:gd name="connsiteX12" fmla="*/ 7991856 w 10515600"/>
              <a:gd name="connsiteY12" fmla="*/ 0 h 5416094"/>
              <a:gd name="connsiteX13" fmla="*/ 8543925 w 10515600"/>
              <a:gd name="connsiteY13" fmla="*/ 0 h 5416094"/>
              <a:gd name="connsiteX14" fmla="*/ 9306306 w 10515600"/>
              <a:gd name="connsiteY14" fmla="*/ 0 h 5416094"/>
              <a:gd name="connsiteX15" fmla="*/ 9858375 w 10515600"/>
              <a:gd name="connsiteY15" fmla="*/ 0 h 5416094"/>
              <a:gd name="connsiteX16" fmla="*/ 10515600 w 10515600"/>
              <a:gd name="connsiteY16" fmla="*/ 0 h 5416094"/>
              <a:gd name="connsiteX17" fmla="*/ 10515600 w 10515600"/>
              <a:gd name="connsiteY17" fmla="*/ 785334 h 5416094"/>
              <a:gd name="connsiteX18" fmla="*/ 10515600 w 10515600"/>
              <a:gd name="connsiteY18" fmla="*/ 1516506 h 5416094"/>
              <a:gd name="connsiteX19" fmla="*/ 10515600 w 10515600"/>
              <a:gd name="connsiteY19" fmla="*/ 2247679 h 5416094"/>
              <a:gd name="connsiteX20" fmla="*/ 10515600 w 10515600"/>
              <a:gd name="connsiteY20" fmla="*/ 2762208 h 5416094"/>
              <a:gd name="connsiteX21" fmla="*/ 10515600 w 10515600"/>
              <a:gd name="connsiteY21" fmla="*/ 3330898 h 5416094"/>
              <a:gd name="connsiteX22" fmla="*/ 10515600 w 10515600"/>
              <a:gd name="connsiteY22" fmla="*/ 4062071 h 5416094"/>
              <a:gd name="connsiteX23" fmla="*/ 10515600 w 10515600"/>
              <a:gd name="connsiteY23" fmla="*/ 4684921 h 5416094"/>
              <a:gd name="connsiteX24" fmla="*/ 10515600 w 10515600"/>
              <a:gd name="connsiteY24" fmla="*/ 5416094 h 5416094"/>
              <a:gd name="connsiteX25" fmla="*/ 9753219 w 10515600"/>
              <a:gd name="connsiteY25" fmla="*/ 5416094 h 5416094"/>
              <a:gd name="connsiteX26" fmla="*/ 9411462 w 10515600"/>
              <a:gd name="connsiteY26" fmla="*/ 5416094 h 5416094"/>
              <a:gd name="connsiteX27" fmla="*/ 8754237 w 10515600"/>
              <a:gd name="connsiteY27" fmla="*/ 5416094 h 5416094"/>
              <a:gd name="connsiteX28" fmla="*/ 8307324 w 10515600"/>
              <a:gd name="connsiteY28" fmla="*/ 5416094 h 5416094"/>
              <a:gd name="connsiteX29" fmla="*/ 7544943 w 10515600"/>
              <a:gd name="connsiteY29" fmla="*/ 5416094 h 5416094"/>
              <a:gd name="connsiteX30" fmla="*/ 7098030 w 10515600"/>
              <a:gd name="connsiteY30" fmla="*/ 5416094 h 5416094"/>
              <a:gd name="connsiteX31" fmla="*/ 6335649 w 10515600"/>
              <a:gd name="connsiteY31" fmla="*/ 5416094 h 5416094"/>
              <a:gd name="connsiteX32" fmla="*/ 5993892 w 10515600"/>
              <a:gd name="connsiteY32" fmla="*/ 5416094 h 5416094"/>
              <a:gd name="connsiteX33" fmla="*/ 5231511 w 10515600"/>
              <a:gd name="connsiteY33" fmla="*/ 5416094 h 5416094"/>
              <a:gd name="connsiteX34" fmla="*/ 4784598 w 10515600"/>
              <a:gd name="connsiteY34" fmla="*/ 5416094 h 5416094"/>
              <a:gd name="connsiteX35" fmla="*/ 4442841 w 10515600"/>
              <a:gd name="connsiteY35" fmla="*/ 5416094 h 5416094"/>
              <a:gd name="connsiteX36" fmla="*/ 3995928 w 10515600"/>
              <a:gd name="connsiteY36" fmla="*/ 5416094 h 5416094"/>
              <a:gd name="connsiteX37" fmla="*/ 3233547 w 10515600"/>
              <a:gd name="connsiteY37" fmla="*/ 5416094 h 5416094"/>
              <a:gd name="connsiteX38" fmla="*/ 2786634 w 10515600"/>
              <a:gd name="connsiteY38" fmla="*/ 5416094 h 5416094"/>
              <a:gd name="connsiteX39" fmla="*/ 2444877 w 10515600"/>
              <a:gd name="connsiteY39" fmla="*/ 5416094 h 5416094"/>
              <a:gd name="connsiteX40" fmla="*/ 1997964 w 10515600"/>
              <a:gd name="connsiteY40" fmla="*/ 5416094 h 5416094"/>
              <a:gd name="connsiteX41" fmla="*/ 1445895 w 10515600"/>
              <a:gd name="connsiteY41" fmla="*/ 5416094 h 5416094"/>
              <a:gd name="connsiteX42" fmla="*/ 788670 w 10515600"/>
              <a:gd name="connsiteY42" fmla="*/ 5416094 h 5416094"/>
              <a:gd name="connsiteX43" fmla="*/ 0 w 10515600"/>
              <a:gd name="connsiteY43" fmla="*/ 5416094 h 5416094"/>
              <a:gd name="connsiteX44" fmla="*/ 0 w 10515600"/>
              <a:gd name="connsiteY44" fmla="*/ 4630760 h 5416094"/>
              <a:gd name="connsiteX45" fmla="*/ 0 w 10515600"/>
              <a:gd name="connsiteY45" fmla="*/ 3953749 h 5416094"/>
              <a:gd name="connsiteX46" fmla="*/ 0 w 10515600"/>
              <a:gd name="connsiteY46" fmla="*/ 3276737 h 5416094"/>
              <a:gd name="connsiteX47" fmla="*/ 0 w 10515600"/>
              <a:gd name="connsiteY47" fmla="*/ 2599725 h 5416094"/>
              <a:gd name="connsiteX48" fmla="*/ 0 w 10515600"/>
              <a:gd name="connsiteY48" fmla="*/ 1922713 h 5416094"/>
              <a:gd name="connsiteX49" fmla="*/ 0 w 10515600"/>
              <a:gd name="connsiteY49" fmla="*/ 1299863 h 5416094"/>
              <a:gd name="connsiteX50" fmla="*/ 0 w 10515600"/>
              <a:gd name="connsiteY5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 descr="Botella de color negro&#10;&#10;Descripción generada automáticamente con confianza media">
            <a:extLst>
              <a:ext uri="{FF2B5EF4-FFF2-40B4-BE49-F238E27FC236}">
                <a16:creationId xmlns:a16="http://schemas.microsoft.com/office/drawing/2014/main" id="{DC36A9AE-11A9-4C17-B9F9-C516025173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9" t="11061" r="16029" b="7097"/>
          <a:stretch/>
        </p:blipFill>
        <p:spPr>
          <a:xfrm>
            <a:off x="1033523" y="2011945"/>
            <a:ext cx="2238376" cy="3826302"/>
          </a:xfrm>
          <a:prstGeom prst="rect">
            <a:avLst/>
          </a:prstGeom>
        </p:spPr>
      </p:pic>
      <p:pic>
        <p:nvPicPr>
          <p:cNvPr id="3" name="Imagen 2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20CE649D-EEBF-4A55-B2D1-216A1BF9BA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49" b="29187"/>
          <a:stretch/>
        </p:blipFill>
        <p:spPr>
          <a:xfrm>
            <a:off x="10372724" y="109158"/>
            <a:ext cx="1209675" cy="496744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6DF5BD0B-4F0C-440C-83AA-707F2AC17B5F}"/>
              </a:ext>
            </a:extLst>
          </p:cNvPr>
          <p:cNvSpPr txBox="1"/>
          <p:nvPr/>
        </p:nvSpPr>
        <p:spPr>
          <a:xfrm>
            <a:off x="3666992" y="2011945"/>
            <a:ext cx="704837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rgbClr val="2A5E63"/>
                </a:solidFill>
              </a:rPr>
              <a:t>L</a:t>
            </a:r>
            <a:r>
              <a:rPr lang="es-ES" sz="1600" b="1" dirty="0">
                <a:solidFill>
                  <a:srgbClr val="2A5E63"/>
                </a:solidFill>
              </a:rPr>
              <a:t>eather</a:t>
            </a:r>
            <a:r>
              <a:rPr lang="es-ES" sz="1600" dirty="0">
                <a:solidFill>
                  <a:srgbClr val="2A5E63"/>
                </a:solidFill>
              </a:rPr>
              <a:t> is a totally </a:t>
            </a:r>
            <a:r>
              <a:rPr lang="es-ES" sz="1600" b="1" dirty="0">
                <a:solidFill>
                  <a:srgbClr val="2A5E63"/>
                </a:solidFill>
              </a:rPr>
              <a:t>natural material </a:t>
            </a:r>
            <a:r>
              <a:rPr lang="es-ES" sz="1600" dirty="0">
                <a:solidFill>
                  <a:srgbClr val="2A5E63"/>
                </a:solidFill>
              </a:rPr>
              <a:t>that may experience a visual weathering and natural ageing specifically if there is prolonged exposure to direct sunlight.</a:t>
            </a:r>
          </a:p>
          <a:p>
            <a:pPr algn="ctr"/>
            <a:r>
              <a:rPr lang="es-ES" sz="1600" dirty="0">
                <a:solidFill>
                  <a:srgbClr val="2A5E63"/>
                </a:solidFill>
              </a:rPr>
              <a:t> </a:t>
            </a:r>
          </a:p>
          <a:p>
            <a:pPr algn="ctr"/>
            <a:r>
              <a:rPr lang="es-ES" sz="1600" dirty="0">
                <a:solidFill>
                  <a:srgbClr val="2A5E63"/>
                </a:solidFill>
              </a:rPr>
              <a:t>So it’s </a:t>
            </a:r>
            <a:r>
              <a:rPr lang="es-ES" sz="1600" b="1" dirty="0">
                <a:solidFill>
                  <a:srgbClr val="2A5E63"/>
                </a:solidFill>
              </a:rPr>
              <a:t>essential </a:t>
            </a:r>
            <a:r>
              <a:rPr lang="es-ES" sz="1600" dirty="0">
                <a:solidFill>
                  <a:srgbClr val="2A5E63"/>
                </a:solidFill>
              </a:rPr>
              <a:t>to give your CORIUM+® SMART LEATHER garment </a:t>
            </a:r>
          </a:p>
          <a:p>
            <a:pPr algn="ctr"/>
            <a:r>
              <a:rPr lang="es-ES" sz="1600" dirty="0">
                <a:solidFill>
                  <a:srgbClr val="2A5E63"/>
                </a:solidFill>
              </a:rPr>
              <a:t>the attention and care it deserves. </a:t>
            </a:r>
          </a:p>
          <a:p>
            <a:pPr algn="ctr"/>
            <a:endParaRPr lang="es-ES" sz="1600" dirty="0">
              <a:solidFill>
                <a:srgbClr val="2A5E63"/>
              </a:solidFill>
            </a:endParaRPr>
          </a:p>
          <a:p>
            <a:pPr algn="ctr"/>
            <a:endParaRPr lang="es-ES" sz="1600" dirty="0">
              <a:solidFill>
                <a:srgbClr val="2A5E63"/>
              </a:solidFill>
            </a:endParaRPr>
          </a:p>
        </p:txBody>
      </p:sp>
      <p:pic>
        <p:nvPicPr>
          <p:cNvPr id="11" name="Imagen 10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DB4C6710-A315-431E-9B0F-0B11481254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56" r="1" b="20426"/>
          <a:stretch/>
        </p:blipFill>
        <p:spPr>
          <a:xfrm>
            <a:off x="6516008" y="3668004"/>
            <a:ext cx="1385859" cy="812378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CC361B27-1BA5-43EE-9AC4-455EDD928B93}"/>
              </a:ext>
            </a:extLst>
          </p:cNvPr>
          <p:cNvSpPr txBox="1"/>
          <p:nvPr/>
        </p:nvSpPr>
        <p:spPr>
          <a:xfrm>
            <a:off x="6205141" y="4304774"/>
            <a:ext cx="20075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>
                <a:solidFill>
                  <a:srgbClr val="CD9D31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LEATHER </a:t>
            </a:r>
          </a:p>
          <a:p>
            <a:pPr algn="ctr"/>
            <a:r>
              <a:rPr lang="es-ES" b="1" dirty="0">
                <a:solidFill>
                  <a:srgbClr val="CD9D31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C A R E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5962CB1-D795-4DA0-A562-03C83B86CA25}"/>
              </a:ext>
            </a:extLst>
          </p:cNvPr>
          <p:cNvSpPr txBox="1"/>
          <p:nvPr/>
        </p:nvSpPr>
        <p:spPr>
          <a:xfrm>
            <a:off x="5974619" y="5004600"/>
            <a:ext cx="37996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400" dirty="0"/>
              <a:t>Keeps the leather hydrated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400" dirty="0"/>
              <a:t>Retains its suppleness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400" dirty="0"/>
              <a:t>Mantains the original colour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97CD555-890F-42EE-83EF-84951E40D5D8}"/>
              </a:ext>
            </a:extLst>
          </p:cNvPr>
          <p:cNvSpPr txBox="1"/>
          <p:nvPr/>
        </p:nvSpPr>
        <p:spPr>
          <a:xfrm>
            <a:off x="1211076" y="1125460"/>
            <a:ext cx="80749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2A5E6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TO CARE CORIUM+® SMART LEATHER?</a:t>
            </a:r>
          </a:p>
        </p:txBody>
      </p:sp>
    </p:spTree>
    <p:extLst>
      <p:ext uri="{BB962C8B-B14F-4D97-AF65-F5344CB8AC3E}">
        <p14:creationId xmlns:p14="http://schemas.microsoft.com/office/powerpoint/2010/main" val="41528095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A2E7C1E-2B5A-4BBA-AE51-1CD8C1930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43DF76B1-5174-4FAF-9D19-FFEE98426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552069 w 10515600"/>
              <a:gd name="connsiteY1" fmla="*/ 0 h 5416094"/>
              <a:gd name="connsiteX2" fmla="*/ 893826 w 10515600"/>
              <a:gd name="connsiteY2" fmla="*/ 0 h 5416094"/>
              <a:gd name="connsiteX3" fmla="*/ 1761363 w 10515600"/>
              <a:gd name="connsiteY3" fmla="*/ 0 h 5416094"/>
              <a:gd name="connsiteX4" fmla="*/ 2313432 w 10515600"/>
              <a:gd name="connsiteY4" fmla="*/ 0 h 5416094"/>
              <a:gd name="connsiteX5" fmla="*/ 2865501 w 10515600"/>
              <a:gd name="connsiteY5" fmla="*/ 0 h 5416094"/>
              <a:gd name="connsiteX6" fmla="*/ 3733038 w 10515600"/>
              <a:gd name="connsiteY6" fmla="*/ 0 h 5416094"/>
              <a:gd name="connsiteX7" fmla="*/ 4179951 w 10515600"/>
              <a:gd name="connsiteY7" fmla="*/ 0 h 5416094"/>
              <a:gd name="connsiteX8" fmla="*/ 5047488 w 10515600"/>
              <a:gd name="connsiteY8" fmla="*/ 0 h 5416094"/>
              <a:gd name="connsiteX9" fmla="*/ 5915025 w 10515600"/>
              <a:gd name="connsiteY9" fmla="*/ 0 h 5416094"/>
              <a:gd name="connsiteX10" fmla="*/ 6572250 w 10515600"/>
              <a:gd name="connsiteY10" fmla="*/ 0 h 5416094"/>
              <a:gd name="connsiteX11" fmla="*/ 7439787 w 10515600"/>
              <a:gd name="connsiteY11" fmla="*/ 0 h 5416094"/>
              <a:gd name="connsiteX12" fmla="*/ 7991856 w 10515600"/>
              <a:gd name="connsiteY12" fmla="*/ 0 h 5416094"/>
              <a:gd name="connsiteX13" fmla="*/ 8543925 w 10515600"/>
              <a:gd name="connsiteY13" fmla="*/ 0 h 5416094"/>
              <a:gd name="connsiteX14" fmla="*/ 9306306 w 10515600"/>
              <a:gd name="connsiteY14" fmla="*/ 0 h 5416094"/>
              <a:gd name="connsiteX15" fmla="*/ 9858375 w 10515600"/>
              <a:gd name="connsiteY15" fmla="*/ 0 h 5416094"/>
              <a:gd name="connsiteX16" fmla="*/ 10515600 w 10515600"/>
              <a:gd name="connsiteY16" fmla="*/ 0 h 5416094"/>
              <a:gd name="connsiteX17" fmla="*/ 10515600 w 10515600"/>
              <a:gd name="connsiteY17" fmla="*/ 785334 h 5416094"/>
              <a:gd name="connsiteX18" fmla="*/ 10515600 w 10515600"/>
              <a:gd name="connsiteY18" fmla="*/ 1516506 h 5416094"/>
              <a:gd name="connsiteX19" fmla="*/ 10515600 w 10515600"/>
              <a:gd name="connsiteY19" fmla="*/ 2247679 h 5416094"/>
              <a:gd name="connsiteX20" fmla="*/ 10515600 w 10515600"/>
              <a:gd name="connsiteY20" fmla="*/ 2762208 h 5416094"/>
              <a:gd name="connsiteX21" fmla="*/ 10515600 w 10515600"/>
              <a:gd name="connsiteY21" fmla="*/ 3330898 h 5416094"/>
              <a:gd name="connsiteX22" fmla="*/ 10515600 w 10515600"/>
              <a:gd name="connsiteY22" fmla="*/ 4062071 h 5416094"/>
              <a:gd name="connsiteX23" fmla="*/ 10515600 w 10515600"/>
              <a:gd name="connsiteY23" fmla="*/ 4684921 h 5416094"/>
              <a:gd name="connsiteX24" fmla="*/ 10515600 w 10515600"/>
              <a:gd name="connsiteY24" fmla="*/ 5416094 h 5416094"/>
              <a:gd name="connsiteX25" fmla="*/ 9753219 w 10515600"/>
              <a:gd name="connsiteY25" fmla="*/ 5416094 h 5416094"/>
              <a:gd name="connsiteX26" fmla="*/ 9411462 w 10515600"/>
              <a:gd name="connsiteY26" fmla="*/ 5416094 h 5416094"/>
              <a:gd name="connsiteX27" fmla="*/ 8754237 w 10515600"/>
              <a:gd name="connsiteY27" fmla="*/ 5416094 h 5416094"/>
              <a:gd name="connsiteX28" fmla="*/ 8307324 w 10515600"/>
              <a:gd name="connsiteY28" fmla="*/ 5416094 h 5416094"/>
              <a:gd name="connsiteX29" fmla="*/ 7544943 w 10515600"/>
              <a:gd name="connsiteY29" fmla="*/ 5416094 h 5416094"/>
              <a:gd name="connsiteX30" fmla="*/ 7098030 w 10515600"/>
              <a:gd name="connsiteY30" fmla="*/ 5416094 h 5416094"/>
              <a:gd name="connsiteX31" fmla="*/ 6335649 w 10515600"/>
              <a:gd name="connsiteY31" fmla="*/ 5416094 h 5416094"/>
              <a:gd name="connsiteX32" fmla="*/ 5993892 w 10515600"/>
              <a:gd name="connsiteY32" fmla="*/ 5416094 h 5416094"/>
              <a:gd name="connsiteX33" fmla="*/ 5231511 w 10515600"/>
              <a:gd name="connsiteY33" fmla="*/ 5416094 h 5416094"/>
              <a:gd name="connsiteX34" fmla="*/ 4784598 w 10515600"/>
              <a:gd name="connsiteY34" fmla="*/ 5416094 h 5416094"/>
              <a:gd name="connsiteX35" fmla="*/ 4442841 w 10515600"/>
              <a:gd name="connsiteY35" fmla="*/ 5416094 h 5416094"/>
              <a:gd name="connsiteX36" fmla="*/ 3995928 w 10515600"/>
              <a:gd name="connsiteY36" fmla="*/ 5416094 h 5416094"/>
              <a:gd name="connsiteX37" fmla="*/ 3233547 w 10515600"/>
              <a:gd name="connsiteY37" fmla="*/ 5416094 h 5416094"/>
              <a:gd name="connsiteX38" fmla="*/ 2786634 w 10515600"/>
              <a:gd name="connsiteY38" fmla="*/ 5416094 h 5416094"/>
              <a:gd name="connsiteX39" fmla="*/ 2444877 w 10515600"/>
              <a:gd name="connsiteY39" fmla="*/ 5416094 h 5416094"/>
              <a:gd name="connsiteX40" fmla="*/ 1997964 w 10515600"/>
              <a:gd name="connsiteY40" fmla="*/ 5416094 h 5416094"/>
              <a:gd name="connsiteX41" fmla="*/ 1445895 w 10515600"/>
              <a:gd name="connsiteY41" fmla="*/ 5416094 h 5416094"/>
              <a:gd name="connsiteX42" fmla="*/ 788670 w 10515600"/>
              <a:gd name="connsiteY42" fmla="*/ 5416094 h 5416094"/>
              <a:gd name="connsiteX43" fmla="*/ 0 w 10515600"/>
              <a:gd name="connsiteY43" fmla="*/ 5416094 h 5416094"/>
              <a:gd name="connsiteX44" fmla="*/ 0 w 10515600"/>
              <a:gd name="connsiteY44" fmla="*/ 4630760 h 5416094"/>
              <a:gd name="connsiteX45" fmla="*/ 0 w 10515600"/>
              <a:gd name="connsiteY45" fmla="*/ 3953749 h 5416094"/>
              <a:gd name="connsiteX46" fmla="*/ 0 w 10515600"/>
              <a:gd name="connsiteY46" fmla="*/ 3276737 h 5416094"/>
              <a:gd name="connsiteX47" fmla="*/ 0 w 10515600"/>
              <a:gd name="connsiteY47" fmla="*/ 2599725 h 5416094"/>
              <a:gd name="connsiteX48" fmla="*/ 0 w 10515600"/>
              <a:gd name="connsiteY48" fmla="*/ 1922713 h 5416094"/>
              <a:gd name="connsiteX49" fmla="*/ 0 w 10515600"/>
              <a:gd name="connsiteY49" fmla="*/ 1299863 h 5416094"/>
              <a:gd name="connsiteX50" fmla="*/ 0 w 10515600"/>
              <a:gd name="connsiteY5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n 2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20CE649D-EEBF-4A55-B2D1-216A1BF9BA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49" b="29187"/>
          <a:stretch/>
        </p:blipFill>
        <p:spPr>
          <a:xfrm>
            <a:off x="10372724" y="109158"/>
            <a:ext cx="1209675" cy="496744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65C827F-E35E-4B5A-90E0-D3A1640ABE9E}"/>
              </a:ext>
            </a:extLst>
          </p:cNvPr>
          <p:cNvSpPr txBox="1"/>
          <p:nvPr/>
        </p:nvSpPr>
        <p:spPr>
          <a:xfrm>
            <a:off x="1211076" y="1125460"/>
            <a:ext cx="80749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2A5E6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TO APPLY CORIUM</a:t>
            </a:r>
            <a:r>
              <a:rPr kumimoji="0" lang="es-ES" sz="2400" b="1" i="0" u="none" strike="noStrike" kern="1200" cap="none" spc="0" normalizeH="0" baseline="0" noProof="0">
                <a:ln>
                  <a:noFill/>
                </a:ln>
                <a:solidFill>
                  <a:srgbClr val="2A5E6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+® LEATHER 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2A5E6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CARE?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DF5BD0B-4F0C-440C-83AA-707F2AC17B5F}"/>
              </a:ext>
            </a:extLst>
          </p:cNvPr>
          <p:cNvSpPr txBox="1"/>
          <p:nvPr/>
        </p:nvSpPr>
        <p:spPr>
          <a:xfrm>
            <a:off x="5179462" y="1822981"/>
            <a:ext cx="590105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400" dirty="0">
                <a:solidFill>
                  <a:prstClr val="black"/>
                </a:solidFill>
                <a:latin typeface="Calibri" panose="020F0502020204030204"/>
              </a:rPr>
              <a:t>P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ut a paper or a plastic or you can ever use a newspaper on your worksurface to keep it clean.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400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recommend to use disposable gloves to keep your hands clean.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A7781059-C9DB-4591-B025-42C19C09AD25}"/>
              </a:ext>
            </a:extLst>
          </p:cNvPr>
          <p:cNvSpPr txBox="1"/>
          <p:nvPr/>
        </p:nvSpPr>
        <p:spPr>
          <a:xfrm>
            <a:off x="5200543" y="3152352"/>
            <a:ext cx="60945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r>
              <a:rPr lang="es-ES" dirty="0"/>
              <a:t>Apply a small amount of the product to your lint free cloth.</a:t>
            </a:r>
          </a:p>
          <a:p>
            <a:endParaRPr lang="es-ES" dirty="0"/>
          </a:p>
          <a:p>
            <a:r>
              <a:rPr lang="es-ES" dirty="0"/>
              <a:t>Apply in a gentle circular motion to your CORIUM+® garment.</a:t>
            </a:r>
          </a:p>
          <a:p>
            <a:endParaRPr lang="es-ES" dirty="0"/>
          </a:p>
        </p:txBody>
      </p:sp>
      <p:grpSp>
        <p:nvGrpSpPr>
          <p:cNvPr id="19" name="Grupo 18">
            <a:extLst>
              <a:ext uri="{FF2B5EF4-FFF2-40B4-BE49-F238E27FC236}">
                <a16:creationId xmlns:a16="http://schemas.microsoft.com/office/drawing/2014/main" id="{D207A2D0-C76D-4C99-852C-5FCCA17C8360}"/>
              </a:ext>
            </a:extLst>
          </p:cNvPr>
          <p:cNvGrpSpPr/>
          <p:nvPr/>
        </p:nvGrpSpPr>
        <p:grpSpPr>
          <a:xfrm>
            <a:off x="4603594" y="1971426"/>
            <a:ext cx="716152" cy="1067629"/>
            <a:chOff x="287384" y="2875388"/>
            <a:chExt cx="716152" cy="1067629"/>
          </a:xfrm>
        </p:grpSpPr>
        <p:pic>
          <p:nvPicPr>
            <p:cNvPr id="20" name="Picture 4">
              <a:extLst>
                <a:ext uri="{FF2B5EF4-FFF2-40B4-BE49-F238E27FC236}">
                  <a16:creationId xmlns:a16="http://schemas.microsoft.com/office/drawing/2014/main" id="{7DF96569-0D07-472F-B7B1-A04D17BBB80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-18743" b="72622"/>
            <a:stretch/>
          </p:blipFill>
          <p:spPr bwMode="auto">
            <a:xfrm>
              <a:off x="287384" y="2875388"/>
              <a:ext cx="716152" cy="10676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id="{2A2A098B-CEAB-4CF8-BA66-446E9C5CE7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8213" y="3041661"/>
              <a:ext cx="85725" cy="76200"/>
            </a:xfrm>
            <a:prstGeom prst="rect">
              <a:avLst/>
            </a:prstGeom>
          </p:spPr>
        </p:pic>
        <p:pic>
          <p:nvPicPr>
            <p:cNvPr id="22" name="Imagen 21">
              <a:extLst>
                <a:ext uri="{FF2B5EF4-FFF2-40B4-BE49-F238E27FC236}">
                  <a16:creationId xmlns:a16="http://schemas.microsoft.com/office/drawing/2014/main" id="{9C6DC0E6-81E6-4BC9-8EC1-58BEC14109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0630" y="3023905"/>
              <a:ext cx="85725" cy="76200"/>
            </a:xfrm>
            <a:prstGeom prst="rect">
              <a:avLst/>
            </a:prstGeom>
          </p:spPr>
        </p:pic>
      </p:grpSp>
      <p:pic>
        <p:nvPicPr>
          <p:cNvPr id="24" name="Picture 4">
            <a:extLst>
              <a:ext uri="{FF2B5EF4-FFF2-40B4-BE49-F238E27FC236}">
                <a16:creationId xmlns:a16="http://schemas.microsoft.com/office/drawing/2014/main" id="{6D24B42B-402A-40F1-B7EC-A621F0CA5F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91" r="-35498" b="50647"/>
          <a:stretch/>
        </p:blipFill>
        <p:spPr bwMode="auto">
          <a:xfrm>
            <a:off x="4602872" y="3090666"/>
            <a:ext cx="817202" cy="645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>
            <a:extLst>
              <a:ext uri="{FF2B5EF4-FFF2-40B4-BE49-F238E27FC236}">
                <a16:creationId xmlns:a16="http://schemas.microsoft.com/office/drawing/2014/main" id="{468E268D-1C18-4971-999E-7748E98F85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73" r="-35498" b="25024"/>
          <a:stretch/>
        </p:blipFill>
        <p:spPr bwMode="auto">
          <a:xfrm>
            <a:off x="4634833" y="3582610"/>
            <a:ext cx="817202" cy="374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CuadroTexto 28">
            <a:extLst>
              <a:ext uri="{FF2B5EF4-FFF2-40B4-BE49-F238E27FC236}">
                <a16:creationId xmlns:a16="http://schemas.microsoft.com/office/drawing/2014/main" id="{C45BEEA5-63BF-4A32-9A7D-A8763656B84A}"/>
              </a:ext>
            </a:extLst>
          </p:cNvPr>
          <p:cNvSpPr txBox="1"/>
          <p:nvPr/>
        </p:nvSpPr>
        <p:spPr>
          <a:xfrm>
            <a:off x="5191665" y="4081879"/>
            <a:ext cx="609452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r>
              <a:rPr lang="es-ES" dirty="0"/>
              <a:t>Take care not to apply the product to the seam labels or textile areas of the garment. </a:t>
            </a:r>
          </a:p>
          <a:p>
            <a:endParaRPr lang="es-ES" dirty="0"/>
          </a:p>
          <a:p>
            <a:r>
              <a:rPr lang="es-ES" dirty="0"/>
              <a:t>You can reapply the product as required depending on the frequency of application or the degree of weathering of your garment.</a:t>
            </a:r>
          </a:p>
        </p:txBody>
      </p:sp>
      <p:pic>
        <p:nvPicPr>
          <p:cNvPr id="30" name="Picture 4">
            <a:extLst>
              <a:ext uri="{FF2B5EF4-FFF2-40B4-BE49-F238E27FC236}">
                <a16:creationId xmlns:a16="http://schemas.microsoft.com/office/drawing/2014/main" id="{908E36AD-1C0D-4331-8B12-48A204D265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" t="78982" r="-39831" b="-17333"/>
          <a:stretch/>
        </p:blipFill>
        <p:spPr bwMode="auto">
          <a:xfrm>
            <a:off x="4657916" y="3903873"/>
            <a:ext cx="817202" cy="1495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CuadroTexto 31">
            <a:extLst>
              <a:ext uri="{FF2B5EF4-FFF2-40B4-BE49-F238E27FC236}">
                <a16:creationId xmlns:a16="http://schemas.microsoft.com/office/drawing/2014/main" id="{2ADF1FE7-0F79-45CA-BFC5-46B0AC00087E}"/>
              </a:ext>
            </a:extLst>
          </p:cNvPr>
          <p:cNvSpPr txBox="1"/>
          <p:nvPr/>
        </p:nvSpPr>
        <p:spPr>
          <a:xfrm>
            <a:off x="5179462" y="5056333"/>
            <a:ext cx="6094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endParaRPr lang="es-ES" dirty="0">
              <a:solidFill>
                <a:schemeClr val="tx1"/>
              </a:solidFill>
            </a:endParaRPr>
          </a:p>
          <a:p>
            <a:r>
              <a:rPr lang="es-ES" dirty="0">
                <a:solidFill>
                  <a:schemeClr val="tx1"/>
                </a:solidFill>
              </a:rPr>
              <a:t>For best results we recommend to leave 4 hours between application. </a:t>
            </a:r>
          </a:p>
        </p:txBody>
      </p:sp>
      <p:pic>
        <p:nvPicPr>
          <p:cNvPr id="36" name="Imagen 35">
            <a:extLst>
              <a:ext uri="{FF2B5EF4-FFF2-40B4-BE49-F238E27FC236}">
                <a16:creationId xmlns:a16="http://schemas.microsoft.com/office/drawing/2014/main" id="{D820C276-4CB5-40CC-B914-CB81F7F00A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3964" y="4666655"/>
            <a:ext cx="371475" cy="361950"/>
          </a:xfrm>
          <a:prstGeom prst="rect">
            <a:avLst/>
          </a:prstGeom>
        </p:spPr>
      </p:pic>
      <p:pic>
        <p:nvPicPr>
          <p:cNvPr id="42" name="Imagen 41" descr="Imagen que contiene persona, ropa, mujer, vistiendo&#10;&#10;Descripción generada automáticamente">
            <a:extLst>
              <a:ext uri="{FF2B5EF4-FFF2-40B4-BE49-F238E27FC236}">
                <a16:creationId xmlns:a16="http://schemas.microsoft.com/office/drawing/2014/main" id="{957BA709-3C84-4205-A981-372F46F91B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650" y="3841727"/>
            <a:ext cx="3027942" cy="1703218"/>
          </a:xfrm>
          <a:prstGeom prst="rect">
            <a:avLst/>
          </a:prstGeom>
        </p:spPr>
      </p:pic>
      <p:pic>
        <p:nvPicPr>
          <p:cNvPr id="44" name="Imagen 43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6514F30E-83F2-4D63-AE24-23A9E15499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650" y="2057797"/>
            <a:ext cx="3027941" cy="1703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4707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rium+® Leather Care Product_08 (1)">
            <a:hlinkClick r:id="" action="ppaction://media"/>
            <a:extLst>
              <a:ext uri="{FF2B5EF4-FFF2-40B4-BE49-F238E27FC236}">
                <a16:creationId xmlns:a16="http://schemas.microsoft.com/office/drawing/2014/main" id="{7828E549-51DD-472D-A5CD-CF55CA76DB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459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9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90FE2BA-5E08-4272-8374-97F3AEC263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927"/>
          <a:stretch/>
        </p:blipFill>
        <p:spPr>
          <a:xfrm>
            <a:off x="-8084" y="-1"/>
            <a:ext cx="12200083" cy="6884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26136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7207</TotalTime>
  <Words>388</Words>
  <Application>Microsoft Office PowerPoint</Application>
  <PresentationFormat>Panorámica</PresentationFormat>
  <Paragraphs>43</Paragraphs>
  <Slides>7</Slides>
  <Notes>0</Notes>
  <HiddenSlides>1</HiddenSlides>
  <MMClips>1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5" baseType="lpstr">
      <vt:lpstr>Adobe Fangsong Std R</vt:lpstr>
      <vt:lpstr>Arial</vt:lpstr>
      <vt:lpstr>Calibri</vt:lpstr>
      <vt:lpstr>Calibri Light</vt:lpstr>
      <vt:lpstr>Geometria</vt:lpstr>
      <vt:lpstr>Geometria-SC700</vt:lpstr>
      <vt:lpstr>Wingdings</vt:lpstr>
      <vt:lpstr>Tema de Office</vt:lpstr>
      <vt:lpstr>Presentación de PowerPoint</vt:lpstr>
      <vt:lpstr>Presentación de PowerPoint</vt:lpstr>
      <vt:lpstr>Dynamic Comfort Performance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Raquel Sanchez -Mat</dc:creator>
  <cp:lastModifiedBy>Raquel Sanchez -Mat</cp:lastModifiedBy>
  <cp:revision>89</cp:revision>
  <dcterms:created xsi:type="dcterms:W3CDTF">2021-04-08T12:48:28Z</dcterms:created>
  <dcterms:modified xsi:type="dcterms:W3CDTF">2021-04-22T09:29:36Z</dcterms:modified>
</cp:coreProperties>
</file>